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4" r:id="rId3"/>
    <p:sldId id="257" r:id="rId4"/>
    <p:sldId id="258" r:id="rId5"/>
    <p:sldId id="270" r:id="rId6"/>
    <p:sldId id="272" r:id="rId7"/>
    <p:sldId id="274" r:id="rId8"/>
    <p:sldId id="261" r:id="rId9"/>
    <p:sldId id="275" r:id="rId10"/>
    <p:sldId id="273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5" r:id="rId20"/>
    <p:sldId id="265" r:id="rId21"/>
    <p:sldId id="267" r:id="rId22"/>
    <p:sldId id="266" r:id="rId23"/>
    <p:sldId id="26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DCC7D-953A-4BFE-A5F5-A6B1108B189A}" type="datetimeFigureOut">
              <a:rPr lang="en-US" smtClean="0"/>
              <a:pPr/>
              <a:t>6/7/2010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948EA-566E-4852-90D2-D034FDDE0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49A87-6C11-4C3F-9887-9085EDD99E8C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9244-E2F2-4B0E-94D7-B7502D9C61C1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A743-FE8C-4510-A1FC-48A8FA146C69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AFEC-3FD4-4542-B748-FE4E12E606A5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861F-36D1-4626-9496-733E7FC55C55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E129-9816-46E9-A4D9-3A3CE281B484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69AF-BBBE-418C-8739-C255A8546F18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76A28-B419-4E16-AC3D-7D105FC82995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88A37-0C37-4A76-98E6-EBBB1D1B8854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3324D-A6BC-4983-A3D2-09FC297AEFEB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53F68-C1D1-45C9-A155-F8CD385FF0B9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1B9BD-1B61-4250-A847-FAB6C086EA72}" type="datetime1">
              <a:rPr lang="en-US" smtClean="0"/>
              <a:pPr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005E1-A942-459B-9E80-01E6AFA89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emf"/><Relationship Id="rId4" Type="http://schemas.openxmlformats.org/officeDocument/2006/relationships/image" Target="../media/image3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276225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Optimizing Scanning Filters </a:t>
            </a:r>
            <a:b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For Color Balanced</a:t>
            </a:r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Multispectral Image Recovery</a:t>
            </a:r>
            <a:endParaRPr lang="en-US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b="1" dirty="0" err="1" smtClean="0">
                <a:solidFill>
                  <a:schemeClr val="tx1"/>
                </a:solidFill>
              </a:rPr>
              <a:t>Dinesh</a:t>
            </a:r>
            <a:r>
              <a:rPr lang="en-US" sz="3500" b="1" dirty="0" smtClean="0">
                <a:solidFill>
                  <a:schemeClr val="tx1"/>
                </a:solidFill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</a:rPr>
              <a:t>Baniya</a:t>
            </a:r>
            <a:endParaRPr lang="en-US" sz="3500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200" b="1" dirty="0" smtClean="0">
                <a:solidFill>
                  <a:schemeClr val="tx1"/>
                </a:solidFill>
              </a:rPr>
              <a:t>PSYCH – 221</a:t>
            </a:r>
          </a:p>
          <a:p>
            <a:r>
              <a:rPr lang="en-US" sz="2200" b="1" dirty="0" smtClean="0">
                <a:solidFill>
                  <a:schemeClr val="tx1"/>
                </a:solidFill>
              </a:rPr>
              <a:t>June 7, 2010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3600" b="1" dirty="0" smtClean="0"/>
              <a:t>RESULTS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NikonD100, SNR = 40dB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130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95400"/>
            <a:ext cx="3357986" cy="2552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191000"/>
            <a:ext cx="3047999" cy="1732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447800"/>
            <a:ext cx="25336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3886200"/>
            <a:ext cx="276225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NikonD100, SNR = 20dB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95400"/>
            <a:ext cx="3500312" cy="2669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91000"/>
            <a:ext cx="2971800" cy="18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1371600"/>
            <a:ext cx="30194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810000"/>
            <a:ext cx="29813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Gaussian Filters, SNR = 40 dB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2913013" cy="245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295400"/>
            <a:ext cx="3567113" cy="2632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114800"/>
            <a:ext cx="2962275" cy="229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4114800"/>
            <a:ext cx="3248025" cy="2202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Gaussian Filters, SNR = 20 dB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71600"/>
            <a:ext cx="2928624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295400"/>
            <a:ext cx="3390310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038600"/>
            <a:ext cx="29432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886200"/>
            <a:ext cx="30956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Gaussian Filters, SNR = 40 dB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14800"/>
            <a:ext cx="28628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114800"/>
            <a:ext cx="28860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219200"/>
            <a:ext cx="3146102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219200"/>
            <a:ext cx="3583486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Gaussian Filters, SNR = 20 dB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71599"/>
            <a:ext cx="3352800" cy="2573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295400"/>
            <a:ext cx="3179311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191000"/>
            <a:ext cx="28479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4114800"/>
            <a:ext cx="28384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 Gaussian Filters, SNR = 40 dB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324045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219200"/>
            <a:ext cx="3570925" cy="264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114800"/>
            <a:ext cx="30099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038600"/>
            <a:ext cx="31242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 Gaussian Filters, SNR = 20 dB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447800"/>
            <a:ext cx="3042138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219200"/>
            <a:ext cx="325140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3962400"/>
            <a:ext cx="28194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3886200"/>
            <a:ext cx="28098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Sensor Comparison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SNR = 40 dB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sz="1800" b="1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1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Minimum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sz="1800" b="1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1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Maximum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sz="1800" b="1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1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NikonD100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1.0844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5.3974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Gaussian Filters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3.2955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16.8706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Gaussian Filters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0.1429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1.2954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 Gaussian Filters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0.3819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0.05602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1.1033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/>
        </p:nvGraphicFramePr>
        <p:xfrm>
          <a:off x="457200" y="4267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SNR = 20 dB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sz="1800" b="1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1800" b="1" dirty="0" smtClean="0"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Minimum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sz="1800" b="1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1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Maximum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l-GR" sz="1800" b="1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1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NikonD100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4.5254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15.0848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Gaussian Filters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17.6832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Gaussian Filters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2.7405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7.8050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 Gaussian Filters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2.3601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0.5223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8.3124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Outline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Motivation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Techniques to estimate Spectra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Wiener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Method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Physically Realizable Sensors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Gaussian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Sensors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Optimization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Procedure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Results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Summary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Summary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Wiener method used to estimate spectra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Gaussian sensors were created and optimized based upon cost function 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Performance of 2,3,4 Gaussian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ensors were compared against NikonD100 sensor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ncreasing the number of sensors decreased the mean of 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 when SNR is high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Wiener method fails when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SNR is low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Acknowledgments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Professor Brian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Wandell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Teaching basics of color and vision  systems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Dr. Joyce Farrell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Formulation/Counseling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Multispectral data collection arrangement with Intuitive Surgical</a:t>
            </a:r>
          </a:p>
          <a:p>
            <a:pPr lvl="1"/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Steven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Lansel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guidance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Multispectral data collection at Intuitive Surgical 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Weekly meetings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MATLAB help</a:t>
            </a:r>
          </a:p>
          <a:p>
            <a:pPr lvl="1"/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Jeff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DiCarlo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Contact person at Intuitive Surgical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Multispectral data collection at Intuitive Surgical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References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[1] </a:t>
            </a:r>
            <a:r>
              <a:rPr lang="en-US" sz="2000" b="1" dirty="0" smtClean="0"/>
              <a:t>Miguel Lopez-Alvarez, et.al “</a:t>
            </a:r>
            <a:r>
              <a:rPr lang="en-US" sz="2000" b="1" dirty="0" smtClean="0"/>
              <a:t>S</a:t>
            </a:r>
            <a:r>
              <a:rPr lang="en-US" sz="2000" b="1" dirty="0" smtClean="0"/>
              <a:t>electing </a:t>
            </a:r>
            <a:r>
              <a:rPr lang="en-US" sz="2000" b="1" dirty="0"/>
              <a:t>algorithms, sensors, and linear bases </a:t>
            </a:r>
            <a:r>
              <a:rPr lang="en-US" sz="2000" b="1" dirty="0" smtClean="0"/>
              <a:t>for </a:t>
            </a:r>
            <a:r>
              <a:rPr lang="en-US" sz="2000" b="1" dirty="0" smtClean="0"/>
              <a:t>optimum spectral </a:t>
            </a:r>
            <a:r>
              <a:rPr lang="en-US" sz="2000" b="1" dirty="0" smtClean="0"/>
              <a:t>recovery of skylight”, </a:t>
            </a:r>
            <a:r>
              <a:rPr lang="en-US" sz="2000" b="1" dirty="0" smtClean="0"/>
              <a:t>JOSAA, Vol. 24, Issue 4, 2007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[2] </a:t>
            </a:r>
            <a:r>
              <a:rPr lang="en-US" sz="2000" b="1" dirty="0" smtClean="0"/>
              <a:t>Miguel Lopez-Alvarez, </a:t>
            </a:r>
            <a:r>
              <a:rPr lang="en-US" sz="2000" b="1" dirty="0" smtClean="0"/>
              <a:t>et.al, “Designing </a:t>
            </a:r>
            <a:r>
              <a:rPr lang="en-US" sz="2000" b="1" dirty="0"/>
              <a:t>a practical system for spectral </a:t>
            </a:r>
            <a:r>
              <a:rPr lang="en-US" sz="2000" b="1" dirty="0" smtClean="0"/>
              <a:t>imaging of </a:t>
            </a:r>
            <a:r>
              <a:rPr lang="en-US" sz="2000" b="1" dirty="0" smtClean="0"/>
              <a:t>skylight”,  Applied Optics, Vol. 44, No. 27, 2005</a:t>
            </a:r>
          </a:p>
          <a:p>
            <a:pPr>
              <a:buNone/>
            </a:pPr>
            <a:r>
              <a:rPr lang="en-US" sz="2000" b="1" dirty="0" smtClean="0"/>
              <a:t>[</a:t>
            </a:r>
            <a:r>
              <a:rPr lang="en-US" sz="2000" b="1" dirty="0" smtClean="0"/>
              <a:t>3] </a:t>
            </a:r>
            <a:r>
              <a:rPr lang="en-US" sz="2000" b="1" dirty="0" smtClean="0"/>
              <a:t>Manu </a:t>
            </a:r>
            <a:r>
              <a:rPr lang="en-US" sz="2000" b="1" dirty="0" err="1" smtClean="0"/>
              <a:t>Parmar</a:t>
            </a:r>
            <a:r>
              <a:rPr lang="en-US" sz="2000" b="1" dirty="0" smtClean="0"/>
              <a:t> and Stanley Reeves, “Optimization </a:t>
            </a:r>
            <a:r>
              <a:rPr lang="en-US" sz="2000" b="1" dirty="0" smtClean="0"/>
              <a:t>of Color Filter Sensitivity Functions for Color Filter Array Based Image </a:t>
            </a:r>
            <a:r>
              <a:rPr lang="en-US" sz="2000" b="1" dirty="0" smtClean="0"/>
              <a:t>Acquisition”, 2006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[4] </a:t>
            </a:r>
            <a:r>
              <a:rPr lang="en-US" sz="2000" b="1" dirty="0" err="1" smtClean="0"/>
              <a:t>Poorvi</a:t>
            </a:r>
            <a:r>
              <a:rPr lang="en-US" sz="2000" b="1" dirty="0" smtClean="0"/>
              <a:t> L. </a:t>
            </a:r>
            <a:r>
              <a:rPr lang="en-US" sz="2000" b="1" dirty="0" err="1" smtClean="0"/>
              <a:t>Vora</a:t>
            </a:r>
            <a:r>
              <a:rPr lang="en-US" sz="2000" b="1" dirty="0" smtClean="0"/>
              <a:t> and H. Joel </a:t>
            </a:r>
            <a:r>
              <a:rPr lang="en-US" sz="2000" b="1" dirty="0" err="1" smtClean="0"/>
              <a:t>Trussell</a:t>
            </a:r>
            <a:r>
              <a:rPr lang="en-US" sz="2000" b="1" dirty="0" smtClean="0"/>
              <a:t>, “Mathematical </a:t>
            </a:r>
            <a:r>
              <a:rPr lang="en-US" sz="2000" b="1" dirty="0" smtClean="0"/>
              <a:t>Methods for the Design of Color Scanning </a:t>
            </a:r>
            <a:r>
              <a:rPr lang="en-US" sz="2000" b="1" dirty="0" smtClean="0"/>
              <a:t>Filters”, IEEE Transactions on Image Processing, Vol. 6, No. 2, 1997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 &amp; A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THANK YOU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Motivation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b="1" dirty="0">
                <a:latin typeface="Arial" pitchFamily="34" charset="0"/>
                <a:cs typeface="Arial" pitchFamily="34" charset="0"/>
              </a:rPr>
              <a:t>Multispectral imaging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systems require filters/sensors</a:t>
            </a:r>
          </a:p>
          <a:p>
            <a:pPr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How to choose optimum sensors?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Simulate spectral sensitivity of sensors and their response to spectral information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Add noise, and try to recover the SPD curves from noise-influenced sensor data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If computational models simulate real world phenomena accurately enough, the information will help build an accurate multispectral system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Techniques to Estimate Spectra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Various algorithms allow estimation of spectral information from sensor responses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Maloney–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Wandell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method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Imai–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Berns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method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Shi–Healey method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Wiener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method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These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methods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are based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on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priori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knowledge of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spectra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to be recovered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Wiener </a:t>
            </a:r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Method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Given a multispectral image (x)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= Ax + n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 = Illuminant SPD * Sensor SPD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n = Photon noise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Estimated spectra (x’)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x’ = W * y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W =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xx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 A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* (A *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xx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* A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+ 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-1</a:t>
            </a:r>
          </a:p>
          <a:p>
            <a:pPr lvl="1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xx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Autocorrelation of (x)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= Variance of noise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Physically Realizable Sensors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Smooth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and nonnegative - Gaussian, Raised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Cosines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Sensor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SPD limited by Silicon SPD</a:t>
            </a:r>
          </a:p>
          <a:p>
            <a:pPr lvl="1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971800"/>
            <a:ext cx="4567265" cy="282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Gaussian Sensors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Characterized by mean and standard deviation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Amplitude kept constant 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400 nm ≤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μ</a:t>
            </a:r>
            <a:r>
              <a:rPr lang="en-US" sz="28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≤ 700 nm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 nm ≤ </a:t>
            </a:r>
            <a:r>
              <a:rPr lang="el-GR" sz="2800" b="1" dirty="0" smtClean="0">
                <a:latin typeface="Arial" pitchFamily="34" charset="0"/>
                <a:cs typeface="Arial" pitchFamily="34" charset="0"/>
              </a:rPr>
              <a:t>σ</a:t>
            </a:r>
            <a:r>
              <a:rPr lang="en-US" sz="28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≤ 100 nm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2050" name="Content Placeholder 4"/>
          <p:cNvGraphicFramePr>
            <a:graphicFrameLocks noChangeAspect="1"/>
          </p:cNvGraphicFramePr>
          <p:nvPr/>
        </p:nvGraphicFramePr>
        <p:xfrm>
          <a:off x="2438400" y="1600200"/>
          <a:ext cx="4140200" cy="1439863"/>
        </p:xfrm>
        <a:graphic>
          <a:graphicData uri="http://schemas.openxmlformats.org/presentationml/2006/ole">
            <p:oleObj spid="_x0000_s2050" name="Equation" r:id="rId3" imgW="14601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Optimization Procedure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lgorithm requires minimization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one cost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function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Chose cost function to be </a:t>
            </a:r>
            <a:r>
              <a:rPr lang="el-GR" sz="3600" b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3600" b="1" baseline="-25000" dirty="0" err="1" smtClean="0">
                <a:latin typeface="Arial" pitchFamily="34" charset="0"/>
                <a:cs typeface="Arial" pitchFamily="34" charset="0"/>
              </a:rPr>
              <a:t>ab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3100" dirty="0" smtClean="0">
                <a:latin typeface="Arial" pitchFamily="34" charset="0"/>
                <a:cs typeface="Arial" pitchFamily="34" charset="0"/>
              </a:rPr>
              <a:t>Approximates color differences observed by human eye</a:t>
            </a:r>
            <a:endParaRPr lang="en-US" sz="3100" baseline="-25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Used “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fmincon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” capability of MATLAB</a:t>
            </a:r>
          </a:p>
          <a:p>
            <a:pPr lvl="1"/>
            <a:r>
              <a:rPr lang="en-US" sz="3100" dirty="0" smtClean="0">
                <a:latin typeface="Arial" pitchFamily="34" charset="0"/>
                <a:cs typeface="Arial" pitchFamily="34" charset="0"/>
              </a:rPr>
              <a:t>Tried 50 different initial conditions, resulting cost function values were within 5% of each other</a:t>
            </a:r>
          </a:p>
          <a:p>
            <a:pPr lvl="1"/>
            <a:r>
              <a:rPr lang="en-US" sz="3100" dirty="0" smtClean="0">
                <a:latin typeface="Arial" pitchFamily="34" charset="0"/>
                <a:cs typeface="Arial" pitchFamily="34" charset="0"/>
              </a:rPr>
              <a:t>Picked filter combination that provided lowest value for cost function</a:t>
            </a: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Illuminant and Original Spectra SPD</a:t>
            </a:r>
            <a:endParaRPr lang="en-US" sz="3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005E1-A942-459B-9E80-01E6AFA89F9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5840" y="2286001"/>
            <a:ext cx="3766159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86000"/>
            <a:ext cx="375451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681</Words>
  <Application>Microsoft Office PowerPoint</Application>
  <PresentationFormat>On-screen Show (4:3)</PresentationFormat>
  <Paragraphs>169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Equation</vt:lpstr>
      <vt:lpstr>Optimizing Scanning Filters  For Color Balanced Multispectral Image Recovery</vt:lpstr>
      <vt:lpstr>Outline</vt:lpstr>
      <vt:lpstr>Motivation</vt:lpstr>
      <vt:lpstr>Techniques to Estimate Spectra</vt:lpstr>
      <vt:lpstr>Wiener Method</vt:lpstr>
      <vt:lpstr>Physically Realizable Sensors</vt:lpstr>
      <vt:lpstr>Gaussian Sensors</vt:lpstr>
      <vt:lpstr>Optimization Procedure</vt:lpstr>
      <vt:lpstr>Illuminant and Original Spectra SPD</vt:lpstr>
      <vt:lpstr>Slide 10</vt:lpstr>
      <vt:lpstr>NikonD100, SNR = 40dB</vt:lpstr>
      <vt:lpstr>NikonD100, SNR = 20dB</vt:lpstr>
      <vt:lpstr>2 Gaussian Filters, SNR = 40 dB</vt:lpstr>
      <vt:lpstr>2 Gaussian Filters, SNR = 20 dB</vt:lpstr>
      <vt:lpstr>3 Gaussian Filters, SNR = 40 dB</vt:lpstr>
      <vt:lpstr>3 Gaussian Filters, SNR = 20 dB</vt:lpstr>
      <vt:lpstr>4 Gaussian Filters, SNR = 40 dB</vt:lpstr>
      <vt:lpstr>4 Gaussian Filters, SNR = 20 dB</vt:lpstr>
      <vt:lpstr>Sensor Comparison</vt:lpstr>
      <vt:lpstr>Summary</vt:lpstr>
      <vt:lpstr>Acknowledgments</vt:lpstr>
      <vt:lpstr>References</vt:lpstr>
      <vt:lpstr>Q &amp; 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Dinesh Baniya</dc:creator>
  <cp:lastModifiedBy>Dinesh Baniya</cp:lastModifiedBy>
  <cp:revision>281</cp:revision>
  <dcterms:created xsi:type="dcterms:W3CDTF">2010-06-07T05:21:58Z</dcterms:created>
  <dcterms:modified xsi:type="dcterms:W3CDTF">2010-06-07T16:06:50Z</dcterms:modified>
</cp:coreProperties>
</file>